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87" r:id="rId7"/>
    <p:sldId id="262" r:id="rId8"/>
    <p:sldId id="286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A06"/>
    <a:srgbClr val="353535"/>
    <a:srgbClr val="6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14" autoAdjust="0"/>
  </p:normalViewPr>
  <p:slideViewPr>
    <p:cSldViewPr snapToGrid="0">
      <p:cViewPr varScale="1">
        <p:scale>
          <a:sx n="125" d="100"/>
          <a:sy n="125" d="100"/>
        </p:scale>
        <p:origin x="16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Graafik</c:v>
                </c:pt>
              </c:strCache>
            </c:strRef>
          </c:tx>
          <c:dPt>
            <c:idx val="0"/>
            <c:bubble3D val="0"/>
            <c:explosion val="6"/>
            <c:spPr>
              <a:gradFill rotWithShape="1">
                <a:gsLst>
                  <a:gs pos="0">
                    <a:schemeClr val="accent1">
                      <a:tint val="4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4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4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799-444B-BA14-6E6EE270A6D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tint val="6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6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6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1CE-4FC4-842D-19EC8CB60A6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799-444B-BA14-6E6EE270A6D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tint val="9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9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9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799-444B-BA14-6E6EE270A6D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shade val="9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9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9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234-4AB7-BE8B-13FFFFA2A61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1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2234-4AB7-BE8B-13FFFFA2A615}"/>
              </c:ext>
            </c:extLst>
          </c:dPt>
          <c:dPt>
            <c:idx val="6"/>
            <c:bubble3D val="0"/>
            <c:explosion val="40"/>
            <c:spPr>
              <a:gradFill rotWithShape="1">
                <a:gsLst>
                  <a:gs pos="0">
                    <a:schemeClr val="accent1">
                      <a:shade val="61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61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61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234-4AB7-BE8B-13FFFFA2A615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1">
                      <a:shade val="4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4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4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2234-4AB7-BE8B-13FFFFA2A615}"/>
              </c:ext>
            </c:extLst>
          </c:dPt>
          <c:dLbls>
            <c:dLbl>
              <c:idx val="0"/>
              <c:layout>
                <c:manualLayout>
                  <c:x val="9.317205216322965E-3"/>
                  <c:y val="-0.1128957689716874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Wordpress: </a:t>
                    </a:r>
                    <a:fld id="{E0C35649-1ED2-4A1F-9006-D9A8C5D17E82}" type="VALUE">
                      <a:rPr lang="en-US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>
                        <a:defRPr/>
                      </a:pPr>
                      <a:t>[ЗНАЧЕНИЕ]</a:t>
                    </a:fld>
                    <a:endParaRPr lang="en-US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8028943112867593"/>
                      <c:h val="6.421897971703960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799-444B-BA14-6E6EE270A6D4}"/>
                </c:ext>
              </c:extLst>
            </c:dLbl>
            <c:dLbl>
              <c:idx val="1"/>
              <c:layout>
                <c:manualLayout>
                  <c:x val="-0.23959883682751457"/>
                  <c:y val="-1.5984579489842828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1C-Bitrix: </a:t>
                    </a:r>
                    <a:fld id="{D8BA4933-D4F8-49A2-A4BE-97D38B06D33A}" type="VALUE">
                      <a:rPr lang="en-US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>
                        <a:defRPr/>
                      </a:pPr>
                      <a:t>[ЗНАЧЕНИЕ]</a:t>
                    </a:fld>
                    <a:endParaRPr lang="en-US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030455769607157"/>
                      <c:h val="6.623244834333072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1CE-4FC4-842D-19EC8CB60A65}"/>
                </c:ext>
              </c:extLst>
            </c:dLbl>
            <c:dLbl>
              <c:idx val="2"/>
              <c:layout>
                <c:manualLayout>
                  <c:x val="-7.9094546110124592E-2"/>
                  <c:y val="2.9401117920384655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Joomla: </a:t>
                    </a:r>
                    <a:fld id="{92631F58-1390-4488-910C-B0A88A14BF07}" type="VALUE">
                      <a:rPr lang="en-US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>
                        <a:defRPr/>
                      </a:pPr>
                      <a:t>[ЗНАЧЕНИЕ]</a:t>
                    </a:fld>
                    <a:endParaRPr lang="en-US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6254858019301638"/>
                      <c:h val="6.1728131133959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799-444B-BA14-6E6EE270A6D4}"/>
                </c:ext>
              </c:extLst>
            </c:dLbl>
            <c:dLbl>
              <c:idx val="3"/>
              <c:layout>
                <c:manualLayout>
                  <c:x val="-6.4260087807240698E-2"/>
                  <c:y val="6.1139208150626068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OpenCart</a:t>
                    </a:r>
                    <a:r>
                      <a:rPr lang="en-US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: </a:t>
                    </a:r>
                    <a:fld id="{E7A176E1-A160-4907-8862-23958125040E}" type="VALUE">
                      <a:rPr lang="en-US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>
                        <a:defRPr/>
                      </a:pPr>
                      <a:t>[ЗНАЧЕНИЕ]</a:t>
                    </a:fld>
                    <a:endParaRPr lang="en-US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5650217746022413"/>
                      <c:h val="6.421897971703960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799-444B-BA14-6E6EE270A6D4}"/>
                </c:ext>
              </c:extLst>
            </c:dLbl>
            <c:dLbl>
              <c:idx val="4"/>
              <c:layout>
                <c:manualLayout>
                  <c:x val="-8.0085334778338957E-2"/>
                  <c:y val="3.1705993452496358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Drupal: </a:t>
                    </a:r>
                    <a:fld id="{1DF41A19-B9AE-4B96-8322-44B5C0F3BA06}" type="VALUE">
                      <a:rPr lang="en-US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>
                        <a:defRPr/>
                      </a:pPr>
                      <a:t>[ЗНАЧЕНИЕ]</a:t>
                    </a:fld>
                    <a:endParaRPr lang="en-US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3976041985217003"/>
                      <c:h val="6.421897971703960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234-4AB7-BE8B-13FFFFA2A615}"/>
                </c:ext>
              </c:extLst>
            </c:dLbl>
            <c:dLbl>
              <c:idx val="5"/>
              <c:layout>
                <c:manualLayout>
                  <c:x val="-9.3331581758753154E-2"/>
                  <c:y val="-1.1099837321270345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WIX: </a:t>
                    </a:r>
                    <a:fld id="{1388E55A-AE6F-49B7-BFBF-D844C0AE5B86}" type="VALUE">
                      <a:rPr lang="en-US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>
                        <a:defRPr/>
                      </a:pPr>
                      <a:t>[ЗНАЧЕНИЕ]</a:t>
                    </a:fld>
                    <a:endParaRPr lang="en-US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1887981732912976"/>
                      <c:h val="6.421897971703960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234-4AB7-BE8B-13FFFFA2A615}"/>
                </c:ext>
              </c:extLst>
            </c:dLbl>
            <c:dLbl>
              <c:idx val="6"/>
              <c:layout>
                <c:manualLayout>
                  <c:x val="1.3150909942969118E-2"/>
                  <c:y val="-8.7068298675888459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MODX: </a:t>
                    </a:r>
                    <a:fld id="{F436E68A-BD4A-4D1B-99E4-2F410521503B}" type="VALUE">
                      <a:rPr lang="en-US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>
                        <a:defRPr/>
                      </a:pPr>
                      <a:t>[ЗНАЧЕНИЕ]</a:t>
                    </a:fld>
                    <a:endParaRPr lang="en-US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4564604600335149"/>
                      <c:h val="5.661973411073959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234-4AB7-BE8B-13FFFFA2A615}"/>
                </c:ext>
              </c:extLst>
            </c:dLbl>
            <c:dLbl>
              <c:idx val="7"/>
              <c:layout>
                <c:manualLayout>
                  <c:x val="-0.16039608000929267"/>
                  <c:y val="-1.516347935071711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Other: </a:t>
                    </a:r>
                    <a:fld id="{E4AED339-249B-4098-BFB0-B256A70159CE}" type="VALUE">
                      <a:rPr lang="en-US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>
                        <a:defRPr/>
                      </a:pPr>
                      <a:t>[ЗНАЧЕНИЕ]</a:t>
                    </a:fld>
                    <a:endParaRPr lang="en-US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2606420080278205"/>
                      <c:h val="6.421897971703960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2234-4AB7-BE8B-13FFFFA2A615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Sheet1!$A$2:$A$9</c:f>
              <c:strCache>
                <c:ptCount val="8"/>
                <c:pt idx="0">
                  <c:v>Wordpress</c:v>
                </c:pt>
                <c:pt idx="1">
                  <c:v>1C-Bitrix</c:v>
                </c:pt>
                <c:pt idx="2">
                  <c:v>Joomla</c:v>
                </c:pt>
                <c:pt idx="3">
                  <c:v>OpenCart</c:v>
                </c:pt>
                <c:pt idx="4">
                  <c:v>Drupal</c:v>
                </c:pt>
                <c:pt idx="5">
                  <c:v>Wix</c:v>
                </c:pt>
                <c:pt idx="6">
                  <c:v>MODX</c:v>
                </c:pt>
                <c:pt idx="7">
                  <c:v>Other 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0.44740000000000002</c:v>
                </c:pt>
                <c:pt idx="1">
                  <c:v>0.1333</c:v>
                </c:pt>
                <c:pt idx="2">
                  <c:v>0.1176</c:v>
                </c:pt>
                <c:pt idx="3">
                  <c:v>3.2599999999999997E-2</c:v>
                </c:pt>
                <c:pt idx="4">
                  <c:v>3.1E-2</c:v>
                </c:pt>
                <c:pt idx="5">
                  <c:v>2.7799999999999998E-2</c:v>
                </c:pt>
                <c:pt idx="6">
                  <c:v>2.23E-2</c:v>
                </c:pt>
                <c:pt idx="7" formatCode="0%">
                  <c:v>0.188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CE-4FC4-842D-19EC8CB60A6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EFAF5-E436-4202-867C-9E162ED6B84B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1AD60-71DD-4A53-B159-D109184A5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85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10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860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145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59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903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132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28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850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67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94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4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9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90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27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104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77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44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28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2441F-914F-497F-9891-FDCA523ED95A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57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/>
          <a:stretch/>
        </p:blipFill>
        <p:spPr>
          <a:xfrm>
            <a:off x="0" y="0"/>
            <a:ext cx="12192000" cy="4807213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0" y="3312687"/>
            <a:ext cx="12192000" cy="3545313"/>
            <a:chOff x="0" y="3336751"/>
            <a:chExt cx="12192000" cy="3545313"/>
          </a:xfrm>
        </p:grpSpPr>
        <p:sp>
          <p:nvSpPr>
            <p:cNvPr id="25" name="Freeform 3"/>
            <p:cNvSpPr/>
            <p:nvPr/>
          </p:nvSpPr>
          <p:spPr>
            <a:xfrm>
              <a:off x="0" y="3336751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Teksti kohatäide 5"/>
            <p:cNvSpPr txBox="1">
              <a:spLocks/>
            </p:cNvSpPr>
            <p:nvPr/>
          </p:nvSpPr>
          <p:spPr>
            <a:xfrm>
              <a:off x="442569" y="5692622"/>
              <a:ext cx="5800895" cy="9114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Nikita 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Andreev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Inseneriteaduskond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/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Virumaa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Kolledž</a:t>
              </a:r>
              <a:r>
                <a:rPr lang="et-EE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Tallinna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Tehnikaülikool</a:t>
              </a:r>
              <a:endParaRPr lang="et-EE" sz="18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7" name="TextBox 17"/>
            <p:cNvSpPr txBox="1"/>
            <p:nvPr/>
          </p:nvSpPr>
          <p:spPr>
            <a:xfrm>
              <a:off x="8381550" y="5865404"/>
              <a:ext cx="3364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Juhendaja: </a:t>
              </a:r>
              <a:r>
                <a:rPr lang="en-US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Jelena</a:t>
              </a:r>
              <a:r>
                <a:rPr lang="en-US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 Kuzmina</a:t>
              </a:r>
              <a:endParaRPr lang="et-EE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72101" y="6234736"/>
              <a:ext cx="2674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08</a:t>
              </a:r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.</a:t>
              </a:r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06</a:t>
              </a:r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.</a:t>
              </a:r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2020</a:t>
              </a:r>
              <a:endParaRPr lang="et-EE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endParaRPr>
            </a:p>
          </p:txBody>
        </p:sp>
        <p:sp>
          <p:nvSpPr>
            <p:cNvPr id="29" name="Teksti kohatäide 4"/>
            <p:cNvSpPr txBox="1">
              <a:spLocks/>
            </p:cNvSpPr>
            <p:nvPr/>
          </p:nvSpPr>
          <p:spPr>
            <a:xfrm>
              <a:off x="1306286" y="3594346"/>
              <a:ext cx="10579340" cy="1205366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ru-RU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Концепт сайта </a:t>
              </a:r>
              <a:r>
                <a:rPr lang="en-US" sz="3200" kern="2000" spc="200" dirty="0" err="1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Tallinna</a:t>
              </a:r>
              <a:r>
                <a:rPr lang="en-US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sz="3200" kern="2000" spc="200" dirty="0" err="1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Pae</a:t>
              </a:r>
              <a:r>
                <a:rPr lang="en-US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G</a:t>
              </a:r>
              <a:r>
                <a:rPr lang="et-EE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ümnaasium</a:t>
              </a:r>
              <a:endParaRPr lang="ru-RU" sz="3200" kern="2000" spc="200" dirty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14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66CCCC"/>
                </a:solidFill>
              </a:rPr>
              <a:t>P</a:t>
            </a:r>
            <a:r>
              <a:rPr lang="en-US" altLang="en-US" dirty="0" err="1" smtClean="0">
                <a:solidFill>
                  <a:srgbClr val="66CCCC"/>
                </a:solidFill>
              </a:rPr>
              <a:t>õhiversioon</a:t>
            </a:r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rgbClr val="66CCCC"/>
                </a:solidFill>
                <a:latin typeface="+mn-lt"/>
              </a:rPr>
              <a:t>9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7269" r="5430" b="20576"/>
          <a:stretch/>
        </p:blipFill>
        <p:spPr>
          <a:xfrm>
            <a:off x="2269549" y="2037333"/>
            <a:ext cx="7652902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Mobiiliversioon</a:t>
            </a:r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10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28" y="1690688"/>
            <a:ext cx="3292943" cy="48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66CCCC"/>
                </a:solidFill>
              </a:rPr>
              <a:t>AOS animation</a:t>
            </a:r>
            <a:r>
              <a:rPr lang="en-US" altLang="en-US" dirty="0" smtClean="0">
                <a:solidFill>
                  <a:srgbClr val="332B60"/>
                </a:solidFill>
              </a:rPr>
              <a:t/>
            </a:r>
            <a:br>
              <a:rPr lang="en-US" altLang="en-US" dirty="0" smtClean="0">
                <a:solidFill>
                  <a:srgbClr val="332B60"/>
                </a:solidFill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D4C6E9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34.44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732" y="1346700"/>
            <a:ext cx="10872536" cy="5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1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00"/>
            <a:ext cx="10424160" cy="693869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7845703" y="3252614"/>
            <a:ext cx="2518592" cy="348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2900" dirty="0" err="1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Funktsionaal</a:t>
            </a:r>
            <a:endParaRPr lang="et-EE" altLang="en-US" sz="2900" dirty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12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856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Ühenduse</a:t>
            </a:r>
            <a:r>
              <a:rPr lang="en-US" altLang="en-US" dirty="0" smtClean="0">
                <a:solidFill>
                  <a:srgbClr val="66CCCC"/>
                </a:solidFill>
              </a:rPr>
              <a:t> </a:t>
            </a:r>
            <a:r>
              <a:rPr lang="en-US" altLang="en-US" dirty="0" err="1" smtClean="0">
                <a:solidFill>
                  <a:srgbClr val="66CCCC"/>
                </a:solidFill>
              </a:rPr>
              <a:t>vorm</a:t>
            </a:r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13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" t="7234" r="5368" b="20252"/>
          <a:stretch/>
        </p:blipFill>
        <p:spPr>
          <a:xfrm>
            <a:off x="2290800" y="2040933"/>
            <a:ext cx="7610400" cy="38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2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Ühenduse</a:t>
            </a:r>
            <a:r>
              <a:rPr lang="en-US" altLang="en-US" dirty="0" smtClean="0">
                <a:solidFill>
                  <a:srgbClr val="66CCCC"/>
                </a:solidFill>
              </a:rPr>
              <a:t> </a:t>
            </a:r>
            <a:r>
              <a:rPr lang="en-US" altLang="en-US" dirty="0" err="1" smtClean="0">
                <a:solidFill>
                  <a:srgbClr val="66CCCC"/>
                </a:solidFill>
              </a:rPr>
              <a:t>vorm</a:t>
            </a:r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14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479424" y="96304"/>
            <a:ext cx="9693276" cy="6573945"/>
            <a:chOff x="479424" y="96304"/>
            <a:chExt cx="9693276" cy="6573945"/>
          </a:xfrm>
        </p:grpSpPr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479424" y="3145972"/>
              <a:ext cx="6093905" cy="56605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>
                  <a:solidFill>
                    <a:schemeClr val="tx2"/>
                  </a:solidFill>
                </a:rPr>
                <a:t>Skeema 1.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Tükkide</a:t>
              </a:r>
              <a:r>
                <a:rPr lang="en-US" sz="1400" dirty="0">
                  <a:solidFill>
                    <a:schemeClr val="tx2"/>
                  </a:solidFill>
                </a:rPr>
                <a:t> “</a:t>
              </a:r>
              <a:r>
                <a:rPr lang="en-US" sz="1400" i="1" dirty="0">
                  <a:solidFill>
                    <a:schemeClr val="tx2"/>
                  </a:solidFill>
                </a:rPr>
                <a:t>Chunk</a:t>
              </a:r>
              <a:r>
                <a:rPr lang="en-US" sz="1400" dirty="0">
                  <a:solidFill>
                    <a:schemeClr val="tx2"/>
                  </a:solidFill>
                </a:rPr>
                <a:t>”, </a:t>
              </a:r>
              <a:r>
                <a:rPr lang="en-US" sz="1400" dirty="0" err="1">
                  <a:solidFill>
                    <a:schemeClr val="tx2"/>
                  </a:solidFill>
                </a:rPr>
                <a:t>ressursside</a:t>
              </a:r>
              <a:r>
                <a:rPr lang="en-US" sz="1400" dirty="0">
                  <a:solidFill>
                    <a:schemeClr val="tx2"/>
                  </a:solidFill>
                </a:rPr>
                <a:t> “</a:t>
              </a:r>
              <a:r>
                <a:rPr lang="en-US" sz="1400" i="1" dirty="0">
                  <a:solidFill>
                    <a:schemeClr val="tx2"/>
                  </a:solidFill>
                </a:rPr>
                <a:t>Resource</a:t>
              </a:r>
              <a:r>
                <a:rPr lang="en-US" sz="1400" dirty="0">
                  <a:solidFill>
                    <a:schemeClr val="tx2"/>
                  </a:solidFill>
                </a:rPr>
                <a:t>” ja </a:t>
              </a:r>
              <a:r>
                <a:rPr lang="en-US" sz="1400" dirty="0" err="1">
                  <a:solidFill>
                    <a:schemeClr val="tx2"/>
                  </a:solidFill>
                </a:rPr>
                <a:t>mallide</a:t>
              </a:r>
              <a:r>
                <a:rPr lang="en-US" sz="1400" dirty="0">
                  <a:solidFill>
                    <a:schemeClr val="tx2"/>
                  </a:solidFill>
                </a:rPr>
                <a:t> “</a:t>
              </a:r>
              <a:r>
                <a:rPr lang="en-US" sz="1400" i="1" dirty="0">
                  <a:solidFill>
                    <a:schemeClr val="tx2"/>
                  </a:solidFill>
                </a:rPr>
                <a:t>Template</a:t>
              </a:r>
              <a:r>
                <a:rPr lang="en-US" sz="1400" dirty="0">
                  <a:solidFill>
                    <a:schemeClr val="tx2"/>
                  </a:solidFill>
                </a:rPr>
                <a:t>” </a:t>
              </a:r>
              <a:r>
                <a:rPr lang="en-US" sz="1400" dirty="0" err="1" smtClean="0">
                  <a:solidFill>
                    <a:schemeClr val="tx2"/>
                  </a:solidFill>
                </a:rPr>
                <a:t>tööplaan</a:t>
              </a:r>
              <a:r>
                <a:rPr lang="et-EE" sz="1400" dirty="0" smtClean="0">
                  <a:solidFill>
                    <a:schemeClr val="tx2"/>
                  </a:solidFill>
                </a:rPr>
                <a:t>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329" y="96304"/>
              <a:ext cx="3599371" cy="657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86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Ühenduse</a:t>
            </a:r>
            <a:r>
              <a:rPr lang="en-US" altLang="en-US" dirty="0" smtClean="0">
                <a:solidFill>
                  <a:srgbClr val="66CCCC"/>
                </a:solidFill>
              </a:rPr>
              <a:t> </a:t>
            </a:r>
            <a:r>
              <a:rPr lang="en-US" altLang="en-US" dirty="0" err="1" smtClean="0">
                <a:solidFill>
                  <a:srgbClr val="66CCCC"/>
                </a:solidFill>
              </a:rPr>
              <a:t>vorm</a:t>
            </a:r>
            <a:endParaRPr lang="ru-RU" dirty="0">
              <a:solidFill>
                <a:srgbClr val="66CCCC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388134" y="1555609"/>
            <a:ext cx="11415732" cy="3322477"/>
            <a:chOff x="479424" y="1146974"/>
            <a:chExt cx="11415732" cy="332247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2"/>
            <a:srcRect l="11706" t="10467" r="25140" b="60872"/>
            <a:stretch/>
          </p:blipFill>
          <p:spPr>
            <a:xfrm>
              <a:off x="479424" y="1555336"/>
              <a:ext cx="11415732" cy="2914115"/>
            </a:xfrm>
            <a:prstGeom prst="rect">
              <a:avLst/>
            </a:prstGeom>
          </p:spPr>
        </p:pic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479427" y="1146974"/>
              <a:ext cx="3587874" cy="310775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altLang="en-US" sz="1400" b="1" dirty="0" err="1">
                  <a:solidFill>
                    <a:srgbClr val="353535"/>
                  </a:solidFill>
                </a:rPr>
                <a:t>Kood</a:t>
              </a:r>
              <a:r>
                <a:rPr lang="en-US" altLang="en-US" sz="1400" b="1" dirty="0">
                  <a:solidFill>
                    <a:srgbClr val="353535"/>
                  </a:solidFill>
                </a:rPr>
                <a:t> 1.</a:t>
              </a:r>
              <a:r>
                <a:rPr lang="en-US" altLang="en-US" sz="1400" dirty="0">
                  <a:solidFill>
                    <a:srgbClr val="353535"/>
                  </a:solidFill>
                </a:rPr>
                <a:t> </a:t>
              </a:r>
              <a:r>
                <a:rPr lang="en-US" altLang="en-US" sz="1400" i="1" dirty="0">
                  <a:solidFill>
                    <a:srgbClr val="353535"/>
                  </a:solidFill>
                </a:rPr>
                <a:t>Chunk</a:t>
              </a:r>
              <a:r>
                <a:rPr lang="en-US" altLang="en-US" sz="1400" dirty="0">
                  <a:solidFill>
                    <a:srgbClr val="353535"/>
                  </a:solidFill>
                </a:rPr>
                <a:t> “</a:t>
              </a:r>
              <a:r>
                <a:rPr lang="en-US" altLang="en-US" sz="1400" i="1" dirty="0">
                  <a:solidFill>
                    <a:srgbClr val="353535"/>
                  </a:solidFill>
                </a:rPr>
                <a:t>contact-form</a:t>
              </a:r>
              <a:r>
                <a:rPr lang="en-US" altLang="en-US" sz="1400" dirty="0">
                  <a:solidFill>
                    <a:srgbClr val="353535"/>
                  </a:solidFill>
                </a:rPr>
                <a:t>”</a:t>
              </a:r>
            </a:p>
            <a:p>
              <a:endParaRPr lang="en-US" altLang="en-US" dirty="0">
                <a:solidFill>
                  <a:srgbClr val="353535"/>
                </a:solidFill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7083269" y="5151369"/>
            <a:ext cx="3587874" cy="1194481"/>
            <a:chOff x="6858679" y="4722699"/>
            <a:chExt cx="3587874" cy="1194481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l="13107" t="85109" r="75047" b="6417"/>
            <a:stretch/>
          </p:blipFill>
          <p:spPr>
            <a:xfrm>
              <a:off x="7554482" y="5033474"/>
              <a:ext cx="2196269" cy="883706"/>
            </a:xfrm>
            <a:prstGeom prst="rect">
              <a:avLst/>
            </a:prstGeom>
          </p:spPr>
        </p:pic>
        <p:sp>
          <p:nvSpPr>
            <p:cNvPr id="9" name="Text Placeholder 4"/>
            <p:cNvSpPr txBox="1">
              <a:spLocks/>
            </p:cNvSpPr>
            <p:nvPr/>
          </p:nvSpPr>
          <p:spPr>
            <a:xfrm>
              <a:off x="6858679" y="4722699"/>
              <a:ext cx="3587874" cy="310775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altLang="en-US" sz="1400" b="1" dirty="0" err="1">
                  <a:solidFill>
                    <a:srgbClr val="353535"/>
                  </a:solidFill>
                </a:rPr>
                <a:t>Kood</a:t>
              </a:r>
              <a:r>
                <a:rPr lang="en-US" altLang="en-US" sz="1400" b="1" dirty="0">
                  <a:solidFill>
                    <a:srgbClr val="353535"/>
                  </a:solidFill>
                </a:rPr>
                <a:t> 2.</a:t>
              </a:r>
              <a:r>
                <a:rPr lang="en-US" altLang="en-US" sz="1400" dirty="0">
                  <a:solidFill>
                    <a:srgbClr val="353535"/>
                  </a:solidFill>
                </a:rPr>
                <a:t> </a:t>
              </a:r>
              <a:r>
                <a:rPr lang="en-US" altLang="en-US" sz="1400" i="1" dirty="0">
                  <a:solidFill>
                    <a:srgbClr val="353535"/>
                  </a:solidFill>
                </a:rPr>
                <a:t>Chunk “</a:t>
              </a:r>
              <a:r>
                <a:rPr lang="en-US" altLang="en-US" sz="1400" i="1" dirty="0" err="1">
                  <a:solidFill>
                    <a:srgbClr val="353535"/>
                  </a:solidFill>
                </a:rPr>
                <a:t>email_tpl</a:t>
              </a:r>
              <a:r>
                <a:rPr lang="en-US" altLang="en-US" sz="1400" i="1" dirty="0">
                  <a:solidFill>
                    <a:srgbClr val="353535"/>
                  </a:solidFill>
                </a:rPr>
                <a:t>”</a:t>
              </a:r>
            </a:p>
            <a:p>
              <a:endParaRPr lang="en-US" altLang="en-US" dirty="0">
                <a:solidFill>
                  <a:srgbClr val="353535"/>
                </a:solidFill>
              </a:endParaRPr>
            </a:p>
          </p:txBody>
        </p:sp>
      </p:grp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15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05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Kaupade</a:t>
            </a:r>
            <a:r>
              <a:rPr lang="en-US" altLang="en-US" dirty="0" smtClean="0">
                <a:solidFill>
                  <a:srgbClr val="66CCCC"/>
                </a:solidFill>
              </a:rPr>
              <a:t> </a:t>
            </a:r>
            <a:r>
              <a:rPr lang="en-US" altLang="en-US" dirty="0" err="1" smtClean="0">
                <a:solidFill>
                  <a:srgbClr val="66CCCC"/>
                </a:solidFill>
              </a:rPr>
              <a:t>tabel</a:t>
            </a:r>
            <a:endParaRPr lang="ru-RU" dirty="0">
              <a:solidFill>
                <a:srgbClr val="66CCCC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t="7303" r="4988" b="20231"/>
          <a:stretch/>
        </p:blipFill>
        <p:spPr>
          <a:xfrm>
            <a:off x="1850757" y="1690688"/>
            <a:ext cx="8490486" cy="4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16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58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Kaupade</a:t>
            </a:r>
            <a:r>
              <a:rPr lang="en-US" altLang="en-US" dirty="0" smtClean="0">
                <a:solidFill>
                  <a:srgbClr val="66CCCC"/>
                </a:solidFill>
              </a:rPr>
              <a:t> </a:t>
            </a:r>
            <a:r>
              <a:rPr lang="en-US" altLang="en-US" dirty="0" err="1" smtClean="0">
                <a:solidFill>
                  <a:srgbClr val="66CCCC"/>
                </a:solidFill>
              </a:rPr>
              <a:t>tabel</a:t>
            </a:r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17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621580" y="1843453"/>
            <a:ext cx="11570420" cy="4900947"/>
            <a:chOff x="621580" y="1843453"/>
            <a:chExt cx="11570420" cy="4900947"/>
          </a:xfrm>
        </p:grpSpPr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8117571" y="3810466"/>
              <a:ext cx="4074429" cy="266133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>
                  <a:solidFill>
                    <a:schemeClr val="tx2"/>
                  </a:solidFill>
                </a:rPr>
                <a:t>Skeema </a:t>
              </a:r>
              <a:r>
                <a:rPr lang="ru-RU" sz="1400" b="1" dirty="0">
                  <a:solidFill>
                    <a:schemeClr val="tx2"/>
                  </a:solidFill>
                </a:rPr>
                <a:t>2</a:t>
              </a:r>
              <a:r>
                <a:rPr lang="en-US" sz="1400" b="1" dirty="0">
                  <a:solidFill>
                    <a:schemeClr val="tx2"/>
                  </a:solidFill>
                </a:rPr>
                <a:t>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smtClean="0">
                  <a:solidFill>
                    <a:schemeClr val="tx2"/>
                  </a:solidFill>
                </a:rPr>
                <a:t>“</a:t>
              </a:r>
              <a:r>
                <a:rPr lang="en-US" sz="1400" i="1" dirty="0" smtClean="0">
                  <a:solidFill>
                    <a:schemeClr val="tx2"/>
                  </a:solidFill>
                </a:rPr>
                <a:t>Template Variables</a:t>
              </a:r>
              <a:r>
                <a:rPr lang="en-US" sz="1400" dirty="0" smtClean="0">
                  <a:solidFill>
                    <a:schemeClr val="tx2"/>
                  </a:solidFill>
                </a:rPr>
                <a:t>” </a:t>
              </a:r>
              <a:r>
                <a:rPr lang="en-US" sz="1400" dirty="0" err="1" smtClean="0">
                  <a:solidFill>
                    <a:schemeClr val="tx2"/>
                  </a:solidFill>
                </a:rPr>
                <a:t>tööskeem</a:t>
              </a:r>
              <a:r>
                <a:rPr lang="en-US" sz="1400" i="1" dirty="0" smtClean="0">
                  <a:solidFill>
                    <a:schemeClr val="tx2"/>
                  </a:solidFill>
                </a:rPr>
                <a:t>. </a:t>
              </a:r>
              <a:endParaRPr lang="en-US" altLang="en-US" sz="1400" i="1" dirty="0">
                <a:solidFill>
                  <a:schemeClr val="tx2"/>
                </a:solidFill>
              </a:endParaRPr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80" y="1843453"/>
              <a:ext cx="7495991" cy="4900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4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Kaupade</a:t>
            </a:r>
            <a:r>
              <a:rPr lang="en-US" altLang="en-US" dirty="0" smtClean="0">
                <a:solidFill>
                  <a:srgbClr val="66CCCC"/>
                </a:solidFill>
              </a:rPr>
              <a:t> </a:t>
            </a:r>
            <a:r>
              <a:rPr lang="en-US" altLang="en-US" dirty="0" err="1" smtClean="0">
                <a:solidFill>
                  <a:srgbClr val="66CCCC"/>
                </a:solidFill>
              </a:rPr>
              <a:t>tabel</a:t>
            </a:r>
            <a:endParaRPr lang="en-US" altLang="en-US" dirty="0">
              <a:solidFill>
                <a:srgbClr val="66CCCC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16177" y="1819980"/>
            <a:ext cx="4999365" cy="2103525"/>
            <a:chOff x="141883" y="148088"/>
            <a:chExt cx="6079455" cy="2587082"/>
          </a:xfrm>
        </p:grpSpPr>
        <p:pic>
          <p:nvPicPr>
            <p:cNvPr id="5" name="image9.png"/>
            <p:cNvPicPr/>
            <p:nvPr/>
          </p:nvPicPr>
          <p:blipFill>
            <a:blip r:embed="rId2"/>
            <a:srcRect l="19971" t="48136" r="6804" b="27558"/>
            <a:stretch>
              <a:fillRect/>
            </a:stretch>
          </p:blipFill>
          <p:spPr>
            <a:xfrm>
              <a:off x="141883" y="453443"/>
              <a:ext cx="6079455" cy="2281727"/>
            </a:xfrm>
            <a:prstGeom prst="rect">
              <a:avLst/>
            </a:prstGeom>
            <a:ln/>
          </p:spPr>
        </p:pic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141883" y="148088"/>
              <a:ext cx="4041471" cy="310775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3.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smtClean="0">
                  <a:solidFill>
                    <a:schemeClr val="tx2"/>
                  </a:solidFill>
                </a:rPr>
                <a:t>“</a:t>
              </a:r>
              <a:r>
                <a:rPr lang="en-US" sz="1400" i="1" dirty="0" smtClean="0">
                  <a:solidFill>
                    <a:schemeClr val="tx2"/>
                  </a:solidFill>
                </a:rPr>
                <a:t>Form tabs</a:t>
              </a:r>
              <a:r>
                <a:rPr lang="en-US" sz="1400" dirty="0" smtClean="0">
                  <a:solidFill>
                    <a:schemeClr val="tx2"/>
                  </a:solidFill>
                </a:rPr>
                <a:t>” </a:t>
              </a:r>
              <a:r>
                <a:rPr lang="en-US" sz="1400" dirty="0" err="1">
                  <a:solidFill>
                    <a:schemeClr val="tx2"/>
                  </a:solidFill>
                </a:rPr>
                <a:t>välja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2"/>
                  </a:solidFill>
                </a:rPr>
                <a:t>kood</a:t>
              </a:r>
              <a:r>
                <a:rPr lang="en-US" sz="1400" dirty="0" smtClean="0">
                  <a:solidFill>
                    <a:schemeClr val="tx2"/>
                  </a:solidFill>
                </a:rPr>
                <a:t>.</a:t>
              </a:r>
              <a:endParaRPr lang="en-US" altLang="en-US" dirty="0">
                <a:solidFill>
                  <a:srgbClr val="332B60"/>
                </a:solidFill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479425" y="4122288"/>
            <a:ext cx="5252358" cy="2074090"/>
            <a:chOff x="479424" y="3522364"/>
            <a:chExt cx="5252358" cy="2074090"/>
          </a:xfrm>
        </p:grpSpPr>
        <p:sp>
          <p:nvSpPr>
            <p:cNvPr id="8" name="Text Placeholder 4"/>
            <p:cNvSpPr txBox="1">
              <a:spLocks/>
            </p:cNvSpPr>
            <p:nvPr/>
          </p:nvSpPr>
          <p:spPr>
            <a:xfrm>
              <a:off x="479424" y="3522364"/>
              <a:ext cx="4999366" cy="25268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4.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smtClean="0">
                  <a:solidFill>
                    <a:schemeClr val="tx2"/>
                  </a:solidFill>
                </a:rPr>
                <a:t>“</a:t>
              </a:r>
              <a:r>
                <a:rPr lang="en-US" sz="1400" i="1" dirty="0" smtClean="0">
                  <a:solidFill>
                    <a:schemeClr val="tx2"/>
                  </a:solidFill>
                </a:rPr>
                <a:t>Grid columns</a:t>
              </a:r>
              <a:r>
                <a:rPr lang="en-US" sz="1400" dirty="0" smtClean="0">
                  <a:solidFill>
                    <a:schemeClr val="tx2"/>
                  </a:solidFill>
                </a:rPr>
                <a:t>” </a:t>
              </a:r>
              <a:r>
                <a:rPr lang="en-US" sz="1400" dirty="0" err="1">
                  <a:solidFill>
                    <a:schemeClr val="tx2"/>
                  </a:solidFill>
                </a:rPr>
                <a:t>välja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kood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  <p:pic>
          <p:nvPicPr>
            <p:cNvPr id="9" name="image15.png"/>
            <p:cNvPicPr/>
            <p:nvPr/>
          </p:nvPicPr>
          <p:blipFill>
            <a:blip r:embed="rId3"/>
            <a:srcRect l="20995" t="73888" r="3562" b="3271"/>
            <a:stretch>
              <a:fillRect/>
            </a:stretch>
          </p:blipFill>
          <p:spPr>
            <a:xfrm>
              <a:off x="479425" y="3833727"/>
              <a:ext cx="5252357" cy="1762727"/>
            </a:xfrm>
            <a:prstGeom prst="rect">
              <a:avLst/>
            </a:prstGeom>
            <a:ln/>
          </p:spPr>
        </p:pic>
      </p:grpSp>
      <p:pic>
        <p:nvPicPr>
          <p:cNvPr id="11" name="image21.png"/>
          <p:cNvPicPr/>
          <p:nvPr/>
        </p:nvPicPr>
        <p:blipFill>
          <a:blip r:embed="rId4"/>
          <a:srcRect l="17752" t="13550" r="42137" b="5777"/>
          <a:stretch>
            <a:fillRect/>
          </a:stretch>
        </p:blipFill>
        <p:spPr>
          <a:xfrm>
            <a:off x="6505874" y="1262650"/>
            <a:ext cx="4466244" cy="4810984"/>
          </a:xfrm>
          <a:prstGeom prst="rect">
            <a:avLst/>
          </a:prstGeom>
          <a:ln/>
        </p:spPr>
      </p:pic>
      <p:sp>
        <p:nvSpPr>
          <p:cNvPr id="12" name="Прямоугольник 11"/>
          <p:cNvSpPr/>
          <p:nvPr/>
        </p:nvSpPr>
        <p:spPr>
          <a:xfrm>
            <a:off x="7415786" y="3590383"/>
            <a:ext cx="3559693" cy="923217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408759" y="4648857"/>
            <a:ext cx="3559693" cy="923217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5478790" y="5110465"/>
            <a:ext cx="1863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5415542" y="3167266"/>
            <a:ext cx="1926291" cy="848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Группа 15"/>
          <p:cNvGrpSpPr/>
          <p:nvPr/>
        </p:nvGrpSpPr>
        <p:grpSpPr>
          <a:xfrm>
            <a:off x="2516362" y="1463672"/>
            <a:ext cx="9082367" cy="5082566"/>
            <a:chOff x="479422" y="1134305"/>
            <a:chExt cx="8575722" cy="4658765"/>
          </a:xfrm>
        </p:grpSpPr>
        <p:pic>
          <p:nvPicPr>
            <p:cNvPr id="17" name="image3.png"/>
            <p:cNvPicPr/>
            <p:nvPr/>
          </p:nvPicPr>
          <p:blipFill>
            <a:blip r:embed="rId5"/>
            <a:srcRect l="7169" t="17874" r="44015" b="3201"/>
            <a:stretch>
              <a:fillRect/>
            </a:stretch>
          </p:blipFill>
          <p:spPr>
            <a:xfrm>
              <a:off x="479422" y="1134305"/>
              <a:ext cx="3913837" cy="4658765"/>
            </a:xfrm>
            <a:prstGeom prst="rect">
              <a:avLst/>
            </a:prstGeom>
            <a:ln/>
          </p:spPr>
        </p:pic>
        <p:sp>
          <p:nvSpPr>
            <p:cNvPr id="18" name="Text Placeholder 4"/>
            <p:cNvSpPr txBox="1">
              <a:spLocks/>
            </p:cNvSpPr>
            <p:nvPr/>
          </p:nvSpPr>
          <p:spPr>
            <a:xfrm>
              <a:off x="4393260" y="2990061"/>
              <a:ext cx="4661884" cy="56605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5.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fi-FI" sz="1400" dirty="0">
                  <a:solidFill>
                    <a:schemeClr val="tx2"/>
                  </a:solidFill>
                </a:rPr>
                <a:t>Toote hinna muutmise nupp ja tellimuse vormistamise allika lingid.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18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50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altLang="en-US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Ettevõttest</a:t>
            </a:r>
            <a:endParaRPr lang="en-US" altLang="en-US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rgbClr val="D77A06"/>
                </a:solidFill>
                <a:latin typeface="+mn-lt"/>
              </a:rPr>
              <a:t>2</a:t>
            </a:r>
            <a:endParaRPr lang="en-US" dirty="0">
              <a:solidFill>
                <a:srgbClr val="D77A06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25" y="597376"/>
            <a:ext cx="1782475" cy="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Navigeerimismenüü</a:t>
            </a:r>
            <a:endParaRPr lang="ru-RU" dirty="0">
              <a:solidFill>
                <a:srgbClr val="66CCCC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4753156" y="2423881"/>
            <a:ext cx="28467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4753155" y="5681948"/>
            <a:ext cx="28467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19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17" y="1737128"/>
            <a:ext cx="3009734" cy="44592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77" y="1696955"/>
            <a:ext cx="3009735" cy="445925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3939690" y="2249289"/>
            <a:ext cx="232913" cy="198407"/>
          </a:xfrm>
          <a:prstGeom prst="rect">
            <a:avLst/>
          </a:prstGeom>
          <a:noFill/>
          <a:ln w="19050">
            <a:solidFill>
              <a:srgbClr val="66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543763" y="2186001"/>
            <a:ext cx="232913" cy="198407"/>
          </a:xfrm>
          <a:prstGeom prst="rect">
            <a:avLst/>
          </a:prstGeom>
          <a:noFill/>
          <a:ln w="19050">
            <a:solidFill>
              <a:srgbClr val="66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rgbClr val="66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3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66CCCC"/>
                </a:solidFill>
              </a:rPr>
              <a:t>N</a:t>
            </a:r>
            <a:r>
              <a:rPr lang="en-US" altLang="en-US" dirty="0" err="1" smtClean="0">
                <a:solidFill>
                  <a:srgbClr val="66CCCC"/>
                </a:solidFill>
              </a:rPr>
              <a:t>avigeerimismenüü</a:t>
            </a:r>
            <a:endParaRPr lang="en-US" altLang="en-US" dirty="0">
              <a:solidFill>
                <a:srgbClr val="66CCCC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22251" y="1728933"/>
            <a:ext cx="5447030" cy="3400134"/>
            <a:chOff x="422251" y="1462067"/>
            <a:chExt cx="5447030" cy="3400134"/>
          </a:xfrm>
        </p:grpSpPr>
        <p:pic>
          <p:nvPicPr>
            <p:cNvPr id="5" name="image6.png"/>
            <p:cNvPicPr/>
            <p:nvPr/>
          </p:nvPicPr>
          <p:blipFill>
            <a:blip r:embed="rId2"/>
            <a:srcRect l="8362" t="49522" r="56305" b="22064"/>
            <a:stretch>
              <a:fillRect/>
            </a:stretch>
          </p:blipFill>
          <p:spPr>
            <a:xfrm>
              <a:off x="422251" y="2099316"/>
              <a:ext cx="5447030" cy="2762885"/>
            </a:xfrm>
            <a:prstGeom prst="rect">
              <a:avLst/>
            </a:prstGeom>
            <a:ln/>
          </p:spPr>
        </p:pic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479424" y="1462067"/>
              <a:ext cx="5389857" cy="56605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6.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fi-FI" sz="1400" dirty="0">
                  <a:solidFill>
                    <a:schemeClr val="tx2"/>
                  </a:solidFill>
                </a:rPr>
                <a:t>Navigeerimismenüüle uute omadustega klassi lisamine lehe kerimisel.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6395492" y="1715447"/>
            <a:ext cx="5660390" cy="3427107"/>
            <a:chOff x="6395492" y="1360163"/>
            <a:chExt cx="5660390" cy="3427107"/>
          </a:xfrm>
        </p:grpSpPr>
        <p:pic>
          <p:nvPicPr>
            <p:cNvPr id="8" name="image11.png"/>
            <p:cNvPicPr/>
            <p:nvPr/>
          </p:nvPicPr>
          <p:blipFill>
            <a:blip r:embed="rId3"/>
            <a:srcRect l="8534" t="14878" r="51525" b="55890"/>
            <a:stretch>
              <a:fillRect/>
            </a:stretch>
          </p:blipFill>
          <p:spPr>
            <a:xfrm>
              <a:off x="6395492" y="2174245"/>
              <a:ext cx="5660390" cy="2613025"/>
            </a:xfrm>
            <a:prstGeom prst="rect">
              <a:avLst/>
            </a:prstGeom>
            <a:ln/>
          </p:spPr>
        </p:pic>
        <p:sp>
          <p:nvSpPr>
            <p:cNvPr id="9" name="Text Placeholder 4"/>
            <p:cNvSpPr txBox="1">
              <a:spLocks/>
            </p:cNvSpPr>
            <p:nvPr/>
          </p:nvSpPr>
          <p:spPr>
            <a:xfrm>
              <a:off x="6395492" y="1360163"/>
              <a:ext cx="5389857" cy="56605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7.</a:t>
              </a:r>
              <a:r>
                <a:rPr lang="en-US" sz="1400" dirty="0">
                  <a:solidFill>
                    <a:schemeClr val="tx2"/>
                  </a:solidFill>
                </a:rPr>
                <a:t> "</a:t>
              </a:r>
              <a:r>
                <a:rPr lang="en-US" sz="1400" i="1" dirty="0">
                  <a:solidFill>
                    <a:schemeClr val="tx2"/>
                  </a:solidFill>
                </a:rPr>
                <a:t>Hamburger</a:t>
              </a:r>
              <a:r>
                <a:rPr lang="en-US" sz="1400" dirty="0">
                  <a:solidFill>
                    <a:schemeClr val="tx2"/>
                  </a:solidFill>
                </a:rPr>
                <a:t>" </a:t>
              </a:r>
              <a:r>
                <a:rPr lang="en-US" sz="1400" dirty="0" err="1">
                  <a:solidFill>
                    <a:schemeClr val="tx2"/>
                  </a:solidFill>
                </a:rPr>
                <a:t>mobiilimenüü</a:t>
              </a:r>
              <a:r>
                <a:rPr lang="en-US" sz="1400" dirty="0">
                  <a:solidFill>
                    <a:schemeClr val="tx2"/>
                  </a:solidFill>
                </a:rPr>
                <a:t>. </a:t>
              </a:r>
              <a:r>
                <a:rPr lang="en-US" sz="1400" dirty="0" err="1">
                  <a:solidFill>
                    <a:schemeClr val="tx2"/>
                  </a:solidFill>
                </a:rPr>
                <a:t>Uute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parameetritega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klasside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lisamine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nupule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klõpsamisel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20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347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210931" y="173847"/>
            <a:ext cx="3818144" cy="2219793"/>
            <a:chOff x="210931" y="173847"/>
            <a:chExt cx="3818144" cy="2219793"/>
          </a:xfrm>
        </p:grpSpPr>
        <p:pic>
          <p:nvPicPr>
            <p:cNvPr id="8" name="image2.png"/>
            <p:cNvPicPr/>
            <p:nvPr/>
          </p:nvPicPr>
          <p:blipFill>
            <a:blip r:embed="rId2"/>
            <a:srcRect l="25090" t="47060" r="39065" b="33436"/>
            <a:stretch>
              <a:fillRect/>
            </a:stretch>
          </p:blipFill>
          <p:spPr>
            <a:xfrm>
              <a:off x="210931" y="849955"/>
              <a:ext cx="2974340" cy="1543685"/>
            </a:xfrm>
            <a:prstGeom prst="rect">
              <a:avLst/>
            </a:prstGeom>
            <a:ln/>
          </p:spPr>
        </p:pic>
        <p:sp>
          <p:nvSpPr>
            <p:cNvPr id="9" name="Text Placeholder 4"/>
            <p:cNvSpPr txBox="1">
              <a:spLocks/>
            </p:cNvSpPr>
            <p:nvPr/>
          </p:nvSpPr>
          <p:spPr>
            <a:xfrm>
              <a:off x="223049" y="173847"/>
              <a:ext cx="3806026" cy="285901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8.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Navigeerimismenüü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kuvamine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saidi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täisversiooniks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  <a:endParaRPr lang="en-US" altLang="en-US" dirty="0">
                <a:solidFill>
                  <a:srgbClr val="332B60"/>
                </a:solidFill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910128" y="1525879"/>
            <a:ext cx="2371725" cy="2197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10127" y="1770463"/>
            <a:ext cx="2371725" cy="2168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335852" y="1176505"/>
            <a:ext cx="1347297" cy="44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3335852" y="1904315"/>
            <a:ext cx="2588698" cy="924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4127863" y="2991465"/>
            <a:ext cx="1839373" cy="1968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4189037" y="4962480"/>
            <a:ext cx="505424" cy="28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223048" y="3521566"/>
            <a:ext cx="4220615" cy="2405880"/>
            <a:chOff x="223048" y="3521566"/>
            <a:chExt cx="4220615" cy="2405880"/>
          </a:xfrm>
        </p:grpSpPr>
        <p:pic>
          <p:nvPicPr>
            <p:cNvPr id="18" name="image2.png"/>
            <p:cNvPicPr/>
            <p:nvPr/>
          </p:nvPicPr>
          <p:blipFill>
            <a:blip r:embed="rId2"/>
            <a:srcRect l="25090" t="69247" r="26775" b="6238"/>
            <a:stretch>
              <a:fillRect/>
            </a:stretch>
          </p:blipFill>
          <p:spPr>
            <a:xfrm>
              <a:off x="223048" y="4187662"/>
              <a:ext cx="3806026" cy="1739784"/>
            </a:xfrm>
            <a:prstGeom prst="rect">
              <a:avLst/>
            </a:prstGeom>
            <a:ln/>
          </p:spPr>
        </p:pic>
        <p:sp>
          <p:nvSpPr>
            <p:cNvPr id="19" name="Text Placeholder 4"/>
            <p:cNvSpPr txBox="1">
              <a:spLocks/>
            </p:cNvSpPr>
            <p:nvPr/>
          </p:nvSpPr>
          <p:spPr>
            <a:xfrm>
              <a:off x="223049" y="3521566"/>
              <a:ext cx="4220614" cy="310775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10.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Navigeerimismenüü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kuvamine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saidi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mobiiliversiooniks</a:t>
              </a:r>
              <a:endParaRPr lang="en-US" altLang="en-US" dirty="0">
                <a:solidFill>
                  <a:srgbClr val="332B60"/>
                </a:solidFill>
              </a:endParaRPr>
            </a:p>
          </p:txBody>
        </p:sp>
      </p:grpSp>
      <p:sp>
        <p:nvSpPr>
          <p:cNvPr id="16" name="Прямоугольник 15"/>
          <p:cNvSpPr/>
          <p:nvPr/>
        </p:nvSpPr>
        <p:spPr>
          <a:xfrm>
            <a:off x="1301935" y="4960267"/>
            <a:ext cx="2752725" cy="21686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01935" y="5202979"/>
            <a:ext cx="2752725" cy="21686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grpSp>
        <p:nvGrpSpPr>
          <p:cNvPr id="20" name="Группа 19"/>
          <p:cNvGrpSpPr/>
          <p:nvPr/>
        </p:nvGrpSpPr>
        <p:grpSpPr>
          <a:xfrm>
            <a:off x="6061062" y="2597834"/>
            <a:ext cx="6006465" cy="669417"/>
            <a:chOff x="6061062" y="2597834"/>
            <a:chExt cx="6006465" cy="669417"/>
          </a:xfrm>
        </p:grpSpPr>
        <p:pic>
          <p:nvPicPr>
            <p:cNvPr id="21" name="image1.png"/>
            <p:cNvPicPr/>
            <p:nvPr/>
          </p:nvPicPr>
          <p:blipFill>
            <a:blip r:embed="rId3"/>
            <a:srcRect l="10411" t="44554" r="2026" b="49899"/>
            <a:stretch>
              <a:fillRect/>
            </a:stretch>
          </p:blipFill>
          <p:spPr>
            <a:xfrm>
              <a:off x="6061062" y="2904666"/>
              <a:ext cx="6006465" cy="362585"/>
            </a:xfrm>
            <a:prstGeom prst="rect">
              <a:avLst/>
            </a:prstGeom>
            <a:ln/>
          </p:spPr>
        </p:pic>
        <p:sp>
          <p:nvSpPr>
            <p:cNvPr id="22" name="Text Placeholder 4"/>
            <p:cNvSpPr txBox="1">
              <a:spLocks/>
            </p:cNvSpPr>
            <p:nvPr/>
          </p:nvSpPr>
          <p:spPr>
            <a:xfrm>
              <a:off x="6061062" y="2597834"/>
              <a:ext cx="3587874" cy="310775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ru-RU" sz="1400" dirty="0">
                  <a:solidFill>
                    <a:schemeClr val="tx2"/>
                  </a:solidFill>
                </a:rPr>
                <a:t>“</a:t>
              </a:r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12.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i="1" dirty="0">
                  <a:solidFill>
                    <a:schemeClr val="tx2"/>
                  </a:solidFill>
                </a:rPr>
                <a:t>Chunk</a:t>
              </a:r>
              <a:r>
                <a:rPr lang="ru-RU" sz="1400" i="1" dirty="0">
                  <a:solidFill>
                    <a:schemeClr val="tx2"/>
                  </a:solidFill>
                </a:rPr>
                <a:t> </a:t>
              </a:r>
              <a:r>
                <a:rPr lang="en-US" sz="1400" i="1" dirty="0" smtClean="0">
                  <a:solidFill>
                    <a:schemeClr val="tx2"/>
                  </a:solidFill>
                </a:rPr>
                <a:t>“</a:t>
              </a:r>
              <a:r>
                <a:rPr lang="en-US" sz="1400" i="1" dirty="0" err="1" smtClean="0">
                  <a:solidFill>
                    <a:schemeClr val="tx2"/>
                  </a:solidFill>
                </a:rPr>
                <a:t>menuRow</a:t>
              </a:r>
              <a:r>
                <a:rPr lang="en-US" sz="1400" i="1" dirty="0">
                  <a:solidFill>
                    <a:schemeClr val="tx2"/>
                  </a:solidFill>
                </a:rPr>
                <a:t>”</a:t>
              </a:r>
              <a:endParaRPr lang="en-US" altLang="en-US" i="1" dirty="0">
                <a:solidFill>
                  <a:srgbClr val="332B60"/>
                </a:solidFill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4737149" y="881366"/>
            <a:ext cx="3771900" cy="462219"/>
            <a:chOff x="3553348" y="1101076"/>
            <a:chExt cx="3771900" cy="462219"/>
          </a:xfrm>
        </p:grpSpPr>
        <p:pic>
          <p:nvPicPr>
            <p:cNvPr id="24" name="image1.png"/>
            <p:cNvPicPr/>
            <p:nvPr/>
          </p:nvPicPr>
          <p:blipFill>
            <a:blip r:embed="rId3"/>
            <a:srcRect l="10589" t="24872" r="34968" b="71803"/>
            <a:stretch>
              <a:fillRect/>
            </a:stretch>
          </p:blipFill>
          <p:spPr>
            <a:xfrm>
              <a:off x="3553348" y="1343585"/>
              <a:ext cx="3771900" cy="219710"/>
            </a:xfrm>
            <a:prstGeom prst="rect">
              <a:avLst/>
            </a:prstGeom>
            <a:ln/>
          </p:spPr>
        </p:pic>
        <p:sp>
          <p:nvSpPr>
            <p:cNvPr id="25" name="Text Placeholder 4"/>
            <p:cNvSpPr txBox="1">
              <a:spLocks/>
            </p:cNvSpPr>
            <p:nvPr/>
          </p:nvSpPr>
          <p:spPr>
            <a:xfrm>
              <a:off x="3553348" y="1101076"/>
              <a:ext cx="3587874" cy="310775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9.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i="1" dirty="0">
                  <a:solidFill>
                    <a:schemeClr val="tx2"/>
                  </a:solidFill>
                </a:rPr>
                <a:t>Chunk</a:t>
              </a:r>
              <a:r>
                <a:rPr lang="ru-RU" sz="1400" i="1" dirty="0">
                  <a:solidFill>
                    <a:schemeClr val="tx2"/>
                  </a:solidFill>
                </a:rPr>
                <a:t> “</a:t>
              </a:r>
              <a:r>
                <a:rPr lang="en-US" sz="1400" i="1" dirty="0" err="1">
                  <a:solidFill>
                    <a:schemeClr val="tx2"/>
                  </a:solidFill>
                </a:rPr>
                <a:t>menuOuter</a:t>
              </a:r>
              <a:r>
                <a:rPr lang="en-US" sz="1400" i="1" dirty="0">
                  <a:solidFill>
                    <a:schemeClr val="tx2"/>
                  </a:solidFill>
                </a:rPr>
                <a:t>”</a:t>
              </a:r>
              <a:endParaRPr lang="en-US" altLang="en-US" i="1" dirty="0">
                <a:solidFill>
                  <a:srgbClr val="332B60"/>
                </a:solidFill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4737149" y="4928036"/>
            <a:ext cx="3588224" cy="491805"/>
            <a:chOff x="3737024" y="4470703"/>
            <a:chExt cx="3588224" cy="491805"/>
          </a:xfrm>
        </p:grpSpPr>
        <p:pic>
          <p:nvPicPr>
            <p:cNvPr id="27" name="image1.png"/>
            <p:cNvPicPr/>
            <p:nvPr/>
          </p:nvPicPr>
          <p:blipFill>
            <a:blip r:embed="rId3"/>
            <a:srcRect l="10582" t="36503" r="59888" b="60992"/>
            <a:stretch>
              <a:fillRect/>
            </a:stretch>
          </p:blipFill>
          <p:spPr>
            <a:xfrm>
              <a:off x="3737024" y="4789788"/>
              <a:ext cx="2136775" cy="172720"/>
            </a:xfrm>
            <a:prstGeom prst="rect">
              <a:avLst/>
            </a:prstGeom>
            <a:ln/>
          </p:spPr>
        </p:pic>
        <p:sp>
          <p:nvSpPr>
            <p:cNvPr id="28" name="Text Placeholder 4"/>
            <p:cNvSpPr txBox="1">
              <a:spLocks/>
            </p:cNvSpPr>
            <p:nvPr/>
          </p:nvSpPr>
          <p:spPr>
            <a:xfrm>
              <a:off x="3737374" y="4470703"/>
              <a:ext cx="3587874" cy="310775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11.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i="1" dirty="0">
                  <a:solidFill>
                    <a:schemeClr val="tx2"/>
                  </a:solidFill>
                </a:rPr>
                <a:t>Chunk</a:t>
              </a:r>
              <a:r>
                <a:rPr lang="ru-RU" sz="1400" i="1" dirty="0">
                  <a:solidFill>
                    <a:schemeClr val="tx2"/>
                  </a:solidFill>
                </a:rPr>
                <a:t> “</a:t>
              </a:r>
              <a:r>
                <a:rPr lang="en-US" sz="1400" i="1" dirty="0" err="1">
                  <a:solidFill>
                    <a:schemeClr val="tx2"/>
                  </a:solidFill>
                </a:rPr>
                <a:t>menuOuterMobile</a:t>
              </a:r>
              <a:r>
                <a:rPr lang="en-US" sz="1400" i="1" dirty="0">
                  <a:solidFill>
                    <a:schemeClr val="tx2"/>
                  </a:solidFill>
                </a:rPr>
                <a:t>”</a:t>
              </a:r>
              <a:endParaRPr lang="en-US" altLang="en-US" sz="1400" i="1" dirty="0">
                <a:solidFill>
                  <a:srgbClr val="332B60"/>
                </a:solidFill>
              </a:endParaRPr>
            </a:p>
          </p:txBody>
        </p:sp>
      </p:grp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21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7251" r="5367" b="20234"/>
          <a:stretch/>
        </p:blipFill>
        <p:spPr>
          <a:xfrm>
            <a:off x="8308130" y="341644"/>
            <a:ext cx="3837022" cy="1921611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703" y="3483559"/>
            <a:ext cx="1949876" cy="28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5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66CCCC"/>
                </a:solidFill>
              </a:rPr>
              <a:t>M</a:t>
            </a:r>
            <a:r>
              <a:rPr lang="en-US" altLang="en-US" dirty="0" err="1" smtClean="0">
                <a:solidFill>
                  <a:srgbClr val="66CCCC"/>
                </a:solidFill>
              </a:rPr>
              <a:t>itmekeelsus</a:t>
            </a:r>
            <a:endParaRPr lang="en-US" altLang="en-US" dirty="0">
              <a:solidFill>
                <a:srgbClr val="66CCCC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79423" y="1738008"/>
            <a:ext cx="4096385" cy="4240537"/>
            <a:chOff x="479424" y="1150612"/>
            <a:chExt cx="4096385" cy="4240537"/>
          </a:xfrm>
        </p:grpSpPr>
        <p:pic>
          <p:nvPicPr>
            <p:cNvPr id="5" name="image25.png"/>
            <p:cNvPicPr/>
            <p:nvPr/>
          </p:nvPicPr>
          <p:blipFill rotWithShape="1">
            <a:blip r:embed="rId2"/>
            <a:srcRect l="1472" t="46590" r="84386" b="26563"/>
            <a:stretch/>
          </p:blipFill>
          <p:spPr>
            <a:xfrm>
              <a:off x="479424" y="1150612"/>
              <a:ext cx="4096385" cy="4240537"/>
            </a:xfrm>
            <a:prstGeom prst="rect">
              <a:avLst/>
            </a:prstGeom>
            <a:ln/>
          </p:spPr>
        </p:pic>
        <p:sp>
          <p:nvSpPr>
            <p:cNvPr id="6" name="Прямоугольник 5"/>
            <p:cNvSpPr/>
            <p:nvPr/>
          </p:nvSpPr>
          <p:spPr>
            <a:xfrm>
              <a:off x="1009650" y="2105025"/>
              <a:ext cx="1400175" cy="3048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790575" y="3719512"/>
              <a:ext cx="1400175" cy="3048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6350792" y="238787"/>
            <a:ext cx="5536407" cy="3136869"/>
            <a:chOff x="6350792" y="238787"/>
            <a:chExt cx="5536407" cy="3136869"/>
          </a:xfrm>
        </p:grpSpPr>
        <p:pic>
          <p:nvPicPr>
            <p:cNvPr id="9" name="image37.png"/>
            <p:cNvPicPr/>
            <p:nvPr/>
          </p:nvPicPr>
          <p:blipFill>
            <a:blip r:embed="rId3"/>
            <a:srcRect l="24067" t="54316" r="36844" b="5657"/>
            <a:stretch>
              <a:fillRect/>
            </a:stretch>
          </p:blipFill>
          <p:spPr>
            <a:xfrm>
              <a:off x="6350793" y="804844"/>
              <a:ext cx="4119563" cy="2570812"/>
            </a:xfrm>
            <a:prstGeom prst="rect">
              <a:avLst/>
            </a:prstGeom>
            <a:ln/>
          </p:spPr>
        </p:pic>
        <p:sp>
          <p:nvSpPr>
            <p:cNvPr id="10" name="Text Placeholder 4"/>
            <p:cNvSpPr txBox="1">
              <a:spLocks/>
            </p:cNvSpPr>
            <p:nvPr/>
          </p:nvSpPr>
          <p:spPr>
            <a:xfrm>
              <a:off x="6350792" y="238787"/>
              <a:ext cx="5536407" cy="56605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dirty="0" err="1">
                  <a:solidFill>
                    <a:schemeClr val="tx2"/>
                  </a:solidFill>
                </a:rPr>
                <a:t>Saidi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venekeelse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versiooni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smtClean="0">
                  <a:solidFill>
                    <a:schemeClr val="tx2"/>
                  </a:solidFill>
                </a:rPr>
                <a:t>“</a:t>
              </a:r>
              <a:r>
                <a:rPr lang="en-US" sz="1400" i="1" dirty="0" smtClean="0">
                  <a:solidFill>
                    <a:schemeClr val="tx2"/>
                  </a:solidFill>
                </a:rPr>
                <a:t>.htaccess</a:t>
              </a:r>
              <a:r>
                <a:rPr lang="en-US" sz="1400" dirty="0" smtClean="0">
                  <a:solidFill>
                    <a:schemeClr val="tx2"/>
                  </a:solidFill>
                </a:rPr>
                <a:t>” </a:t>
              </a:r>
              <a:r>
                <a:rPr lang="en-US" sz="1400" dirty="0" err="1">
                  <a:solidFill>
                    <a:schemeClr val="tx2"/>
                  </a:solidFill>
                </a:rPr>
                <a:t>konfiguratsioon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6350792" y="3719512"/>
            <a:ext cx="5215566" cy="2750299"/>
            <a:chOff x="6350791" y="3719512"/>
            <a:chExt cx="6245849" cy="3169009"/>
          </a:xfrm>
        </p:grpSpPr>
        <p:pic>
          <p:nvPicPr>
            <p:cNvPr id="12" name="image4.png"/>
            <p:cNvPicPr/>
            <p:nvPr/>
          </p:nvPicPr>
          <p:blipFill>
            <a:blip r:embed="rId4"/>
            <a:srcRect l="24067" t="54602" r="35309" b="5374"/>
            <a:stretch>
              <a:fillRect/>
            </a:stretch>
          </p:blipFill>
          <p:spPr>
            <a:xfrm>
              <a:off x="6350792" y="3719512"/>
              <a:ext cx="4365633" cy="2450552"/>
            </a:xfrm>
            <a:prstGeom prst="rect">
              <a:avLst/>
            </a:prstGeom>
            <a:ln/>
          </p:spPr>
        </p:pic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6350791" y="6322464"/>
              <a:ext cx="6245849" cy="56605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dirty="0" err="1">
                  <a:solidFill>
                    <a:schemeClr val="tx2"/>
                  </a:solidFill>
                </a:rPr>
                <a:t>Saidi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ingliskeelse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versiooni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i="1" dirty="0" smtClean="0">
                  <a:solidFill>
                    <a:schemeClr val="tx2"/>
                  </a:solidFill>
                </a:rPr>
                <a:t>“.htaccess”</a:t>
              </a:r>
              <a:r>
                <a:rPr lang="en-US" sz="1400" dirty="0" smtClean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konfiguratsioon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14" name="Прямая со стрелкой 13"/>
          <p:cNvCxnSpPr/>
          <p:nvPr/>
        </p:nvCxnSpPr>
        <p:spPr>
          <a:xfrm flipV="1">
            <a:off x="2527615" y="2028825"/>
            <a:ext cx="3823178" cy="725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2329543" y="4276725"/>
            <a:ext cx="4021250" cy="19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22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5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66CCCC"/>
                </a:solidFill>
              </a:rPr>
              <a:t>M</a:t>
            </a:r>
            <a:r>
              <a:rPr lang="en-US" altLang="en-US" dirty="0" err="1" smtClean="0">
                <a:solidFill>
                  <a:srgbClr val="66CCCC"/>
                </a:solidFill>
              </a:rPr>
              <a:t>itmekeelsus</a:t>
            </a:r>
            <a:endParaRPr lang="ru-RU" dirty="0">
              <a:solidFill>
                <a:srgbClr val="66CCCC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1820160" y="1690688"/>
            <a:ext cx="8551679" cy="4179546"/>
            <a:chOff x="1999715" y="1580407"/>
            <a:chExt cx="8551679" cy="417954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2"/>
            <a:srcRect l="1835" t="16669" r="29729" b="33201"/>
            <a:stretch/>
          </p:blipFill>
          <p:spPr>
            <a:xfrm>
              <a:off x="1999715" y="1580407"/>
              <a:ext cx="8551679" cy="3393245"/>
            </a:xfrm>
            <a:prstGeom prst="rect">
              <a:avLst/>
            </a:prstGeom>
          </p:spPr>
        </p:pic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1999715" y="5193896"/>
              <a:ext cx="6503350" cy="56605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fi-FI" altLang="en-US" sz="1400" i="1" dirty="0" smtClean="0">
                  <a:solidFill>
                    <a:schemeClr val="tx2"/>
                  </a:solidFill>
                </a:rPr>
                <a:t>”Data-section” </a:t>
              </a:r>
              <a:r>
                <a:rPr lang="fi-FI" altLang="en-US" sz="1400" dirty="0">
                  <a:solidFill>
                    <a:schemeClr val="tx2"/>
                  </a:solidFill>
                </a:rPr>
                <a:t>ploki konteksti ingliskeelne versioon.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23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580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66CCCC"/>
                </a:solidFill>
              </a:rPr>
              <a:t>M</a:t>
            </a:r>
            <a:r>
              <a:rPr lang="en-US" altLang="en-US" dirty="0" err="1" smtClean="0">
                <a:solidFill>
                  <a:srgbClr val="66CCCC"/>
                </a:solidFill>
              </a:rPr>
              <a:t>itmekeelsus</a:t>
            </a:r>
            <a:endParaRPr lang="ru-RU" dirty="0">
              <a:solidFill>
                <a:srgbClr val="66CCCC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205959" y="1360163"/>
            <a:ext cx="5389857" cy="2438319"/>
            <a:chOff x="205959" y="1360163"/>
            <a:chExt cx="5389857" cy="2438319"/>
          </a:xfrm>
        </p:grpSpPr>
        <p:pic>
          <p:nvPicPr>
            <p:cNvPr id="5" name="image10.png"/>
            <p:cNvPicPr/>
            <p:nvPr/>
          </p:nvPicPr>
          <p:blipFill>
            <a:blip r:embed="rId2"/>
            <a:srcRect l="7835" t="80546" r="57157" b="3434"/>
            <a:stretch>
              <a:fillRect/>
            </a:stretch>
          </p:blipFill>
          <p:spPr>
            <a:xfrm>
              <a:off x="479424" y="1360163"/>
              <a:ext cx="5032375" cy="1692910"/>
            </a:xfrm>
            <a:prstGeom prst="rect">
              <a:avLst/>
            </a:prstGeom>
            <a:ln/>
          </p:spPr>
        </p:pic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205959" y="3232425"/>
              <a:ext cx="5389857" cy="56605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</a:t>
              </a:r>
              <a:r>
                <a:rPr lang="ru-RU" sz="1400" b="1" dirty="0">
                  <a:solidFill>
                    <a:schemeClr val="tx2"/>
                  </a:solidFill>
                </a:rPr>
                <a:t>13</a:t>
              </a:r>
              <a:r>
                <a:rPr lang="en-US" sz="1400" b="1" dirty="0" smtClean="0">
                  <a:solidFill>
                    <a:schemeClr val="tx2"/>
                  </a:solidFill>
                </a:rPr>
                <a:t>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Rippmenüü</a:t>
              </a:r>
              <a:r>
                <a:rPr lang="en-US" sz="1400" dirty="0">
                  <a:solidFill>
                    <a:schemeClr val="tx2"/>
                  </a:solidFill>
                </a:rPr>
                <a:t> “dropdown button” </a:t>
              </a:r>
              <a:r>
                <a:rPr lang="en-US" sz="1400" dirty="0" err="1">
                  <a:solidFill>
                    <a:schemeClr val="tx2"/>
                  </a:solidFill>
                </a:rPr>
                <a:t>loomine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keelte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vahetamiseks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5511799" y="1360163"/>
            <a:ext cx="6050915" cy="5054519"/>
            <a:chOff x="5511799" y="1360163"/>
            <a:chExt cx="6050915" cy="5054519"/>
          </a:xfrm>
        </p:grpSpPr>
        <p:pic>
          <p:nvPicPr>
            <p:cNvPr id="8" name="image13.png"/>
            <p:cNvPicPr/>
            <p:nvPr/>
          </p:nvPicPr>
          <p:blipFill>
            <a:blip r:embed="rId3"/>
            <a:srcRect l="6998" t="18106" r="45551" b="35933"/>
            <a:stretch>
              <a:fillRect/>
            </a:stretch>
          </p:blipFill>
          <p:spPr>
            <a:xfrm>
              <a:off x="5511799" y="1360163"/>
              <a:ext cx="6050915" cy="4309110"/>
            </a:xfrm>
            <a:prstGeom prst="rect">
              <a:avLst/>
            </a:prstGeom>
            <a:ln/>
          </p:spPr>
        </p:pic>
        <p:sp>
          <p:nvSpPr>
            <p:cNvPr id="9" name="Text Placeholder 4"/>
            <p:cNvSpPr txBox="1">
              <a:spLocks/>
            </p:cNvSpPr>
            <p:nvPr/>
          </p:nvSpPr>
          <p:spPr>
            <a:xfrm>
              <a:off x="5511799" y="5848625"/>
              <a:ext cx="6050915" cy="56605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 err="1">
                  <a:solidFill>
                    <a:schemeClr val="tx2"/>
                  </a:solidFill>
                </a:rPr>
                <a:t>Kood</a:t>
              </a:r>
              <a:r>
                <a:rPr lang="en-US" sz="1400" b="1" dirty="0">
                  <a:solidFill>
                    <a:schemeClr val="tx2"/>
                  </a:solidFill>
                </a:rPr>
                <a:t> </a:t>
              </a:r>
              <a:r>
                <a:rPr lang="ru-RU" sz="1400" b="1" dirty="0">
                  <a:solidFill>
                    <a:schemeClr val="tx2"/>
                  </a:solidFill>
                </a:rPr>
                <a:t>14</a:t>
              </a:r>
              <a:r>
                <a:rPr lang="en-US" sz="1400" b="1" dirty="0">
                  <a:solidFill>
                    <a:schemeClr val="tx2"/>
                  </a:solidFill>
                </a:rPr>
                <a:t>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Nuppude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paigutus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olenevalt</a:t>
              </a:r>
              <a:r>
                <a:rPr lang="en-US" sz="1400" dirty="0">
                  <a:solidFill>
                    <a:schemeClr val="tx2"/>
                  </a:solidFill>
                </a:rPr>
                <a:t> “</a:t>
              </a:r>
              <a:r>
                <a:rPr lang="en-US" sz="1400" i="1" dirty="0" err="1">
                  <a:solidFill>
                    <a:schemeClr val="tx2"/>
                  </a:solidFill>
                </a:rPr>
                <a:t>navbar</a:t>
              </a:r>
              <a:r>
                <a:rPr lang="en-US" sz="1400" dirty="0">
                  <a:solidFill>
                    <a:schemeClr val="tx2"/>
                  </a:solidFill>
                </a:rPr>
                <a:t>” (</a:t>
              </a:r>
              <a:r>
                <a:rPr lang="en-US" sz="1400" dirty="0" err="1">
                  <a:solidFill>
                    <a:schemeClr val="tx2"/>
                  </a:solidFill>
                </a:rPr>
                <a:t>navigatsiooniriba</a:t>
              </a:r>
              <a:r>
                <a:rPr lang="en-US" sz="1400" dirty="0">
                  <a:solidFill>
                    <a:schemeClr val="tx2"/>
                  </a:solidFill>
                </a:rPr>
                <a:t>) </a:t>
              </a:r>
              <a:r>
                <a:rPr lang="en-US" sz="1400" dirty="0" err="1">
                  <a:solidFill>
                    <a:schemeClr val="tx2"/>
                  </a:solidFill>
                </a:rPr>
                <a:t>tõlkest</a:t>
              </a:r>
              <a:r>
                <a:rPr lang="en-US" sz="1400" dirty="0">
                  <a:solidFill>
                    <a:schemeClr val="tx2"/>
                  </a:solidFill>
                </a:rPr>
                <a:t> chunk-is.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68" y="1690688"/>
            <a:ext cx="2986855" cy="4425351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H="1" flipV="1">
            <a:off x="2256090" y="3451583"/>
            <a:ext cx="3643967" cy="101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1699749" y="3331942"/>
            <a:ext cx="418744" cy="2392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24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42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79978" y="428624"/>
            <a:ext cx="5210972" cy="5419725"/>
            <a:chOff x="179978" y="428624"/>
            <a:chExt cx="5210972" cy="54197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951" y="428624"/>
              <a:ext cx="3657999" cy="5419725"/>
            </a:xfrm>
            <a:prstGeom prst="rect">
              <a:avLst/>
            </a:prstGeom>
          </p:spPr>
        </p:pic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179978" y="2980110"/>
              <a:ext cx="1452269" cy="438208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chemeClr val="accent1"/>
                </a:buClr>
              </a:pPr>
              <a:r>
                <a:rPr lang="en-US" altLang="en-US" dirty="0" err="1">
                  <a:solidFill>
                    <a:srgbClr val="353535"/>
                  </a:solidFill>
                </a:rPr>
                <a:t>I</a:t>
              </a:r>
              <a:r>
                <a:rPr lang="en-US" altLang="en-US" dirty="0" err="1" smtClean="0">
                  <a:solidFill>
                    <a:srgbClr val="353535"/>
                  </a:solidFill>
                </a:rPr>
                <a:t>nglisekeelne</a:t>
              </a:r>
              <a:r>
                <a:rPr lang="en-US" altLang="en-US" dirty="0" smtClean="0">
                  <a:solidFill>
                    <a:srgbClr val="353535"/>
                  </a:solidFill>
                </a:rPr>
                <a:t> </a:t>
              </a:r>
              <a:r>
                <a:rPr lang="en-US" altLang="en-US" dirty="0" err="1">
                  <a:solidFill>
                    <a:srgbClr val="353535"/>
                  </a:solidFill>
                </a:rPr>
                <a:t>versioon</a:t>
              </a:r>
              <a:endParaRPr lang="en-US" altLang="en-US" dirty="0">
                <a:solidFill>
                  <a:srgbClr val="353535"/>
                </a:solidFill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6943923" y="428624"/>
            <a:ext cx="5210972" cy="5419725"/>
            <a:chOff x="6943923" y="428624"/>
            <a:chExt cx="5210972" cy="541972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923" y="428624"/>
              <a:ext cx="3657999" cy="5419725"/>
            </a:xfrm>
            <a:prstGeom prst="rect">
              <a:avLst/>
            </a:prstGeom>
          </p:spPr>
        </p:pic>
        <p:sp>
          <p:nvSpPr>
            <p:cNvPr id="9" name="Text Placeholder 4"/>
            <p:cNvSpPr txBox="1">
              <a:spLocks/>
            </p:cNvSpPr>
            <p:nvPr/>
          </p:nvSpPr>
          <p:spPr>
            <a:xfrm>
              <a:off x="10702626" y="2980110"/>
              <a:ext cx="1452269" cy="438208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chemeClr val="accent1"/>
                </a:buClr>
              </a:pPr>
              <a:r>
                <a:rPr lang="en-US" altLang="en-US" dirty="0" err="1" smtClean="0">
                  <a:solidFill>
                    <a:srgbClr val="353535"/>
                  </a:solidFill>
                </a:rPr>
                <a:t>Venekeelne</a:t>
              </a:r>
              <a:r>
                <a:rPr lang="en-US" altLang="en-US" dirty="0" smtClean="0">
                  <a:solidFill>
                    <a:srgbClr val="353535"/>
                  </a:solidFill>
                </a:rPr>
                <a:t> </a:t>
              </a:r>
              <a:r>
                <a:rPr lang="en-US" altLang="en-US" dirty="0" err="1" smtClean="0">
                  <a:solidFill>
                    <a:srgbClr val="353535"/>
                  </a:solidFill>
                </a:rPr>
                <a:t>versiooni</a:t>
              </a:r>
              <a:endParaRPr lang="en-US" altLang="en-US" dirty="0">
                <a:solidFill>
                  <a:srgbClr val="353535"/>
                </a:solidFill>
              </a:endParaRPr>
            </a:p>
          </p:txBody>
        </p:sp>
      </p:grp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25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537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50"/>
          <a:stretch/>
        </p:blipFill>
        <p:spPr>
          <a:xfrm>
            <a:off x="-1" y="6266"/>
            <a:ext cx="6882063" cy="6859755"/>
          </a:xfrm>
          <a:prstGeom prst="rect">
            <a:avLst/>
          </a:prstGeom>
        </p:spPr>
      </p:pic>
      <p:grpSp>
        <p:nvGrpSpPr>
          <p:cNvPr id="7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8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Teksti kohatäide 4"/>
          <p:cNvSpPr txBox="1">
            <a:spLocks/>
          </p:cNvSpPr>
          <p:nvPr/>
        </p:nvSpPr>
        <p:spPr>
          <a:xfrm>
            <a:off x="6571791" y="2746063"/>
            <a:ext cx="4921612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t-EE" altLang="en-US" sz="29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Tulemused</a:t>
            </a:r>
            <a:r>
              <a:rPr lang="en-US" altLang="en-US" sz="29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err="1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FSmini</a:t>
            </a: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-projekti loomine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CMS MODX-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uurimine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Funktsionaal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Kujunduse loomine</a:t>
            </a:r>
            <a:endParaRPr lang="ru-RU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en-US" altLang="en-US" sz="29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26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327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1"/>
          <a:stretch/>
        </p:blipFill>
        <p:spPr>
          <a:xfrm>
            <a:off x="0" y="0"/>
            <a:ext cx="6017998" cy="6898106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315117" y="3274638"/>
            <a:ext cx="4921612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t-EE" altLang="en-US" sz="29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Perspektiivid</a:t>
            </a:r>
            <a:r>
              <a:rPr lang="en-US" altLang="en-US" sz="29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ru-RU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OpenGL Shading language</a:t>
            </a:r>
            <a:r>
              <a:rPr lang="ru-RU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WebGL</a:t>
            </a:r>
            <a:endParaRPr lang="ru-RU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Teenuste ja funktsionaali laiendamine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en-US" altLang="en-US" sz="2900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27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401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6"/>
          <a:stretch/>
        </p:blipFill>
        <p:spPr>
          <a:xfrm>
            <a:off x="0" y="-1"/>
            <a:ext cx="12192000" cy="4852737"/>
          </a:xfrm>
          <a:prstGeom prst="rect">
            <a:avLst/>
          </a:prstGeom>
        </p:spPr>
      </p:pic>
      <p:sp>
        <p:nvSpPr>
          <p:cNvPr id="9" name="Freeform 3"/>
          <p:cNvSpPr/>
          <p:nvPr/>
        </p:nvSpPr>
        <p:spPr>
          <a:xfrm>
            <a:off x="0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16278" y="4220302"/>
            <a:ext cx="10159444" cy="1635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Tänan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tähelepanu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eest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  <a:endParaRPr lang="et-EE" altLang="en-US" sz="4800" dirty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55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530"/>
            <a:ext cx="10393680" cy="6929120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7998" y="-49530"/>
            <a:ext cx="6174000" cy="6907530"/>
            <a:chOff x="4923693" y="-30480"/>
            <a:chExt cx="7174016" cy="6888480"/>
          </a:xfrm>
        </p:grpSpPr>
        <p:sp>
          <p:nvSpPr>
            <p:cNvPr id="6" name="Rectangle 8"/>
            <p:cNvSpPr/>
            <p:nvPr/>
          </p:nvSpPr>
          <p:spPr>
            <a:xfrm>
              <a:off x="4923693" y="-30480"/>
              <a:ext cx="7174016" cy="3125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23693" y="2991173"/>
              <a:ext cx="7174016" cy="3866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629218" y="2753074"/>
            <a:ext cx="495156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Причины</a:t>
            </a:r>
            <a:r>
              <a:rPr lang="en-US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uua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CMS-i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abil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kommertsveeb</a:t>
            </a:r>
            <a:r>
              <a:rPr lang="et-EE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i-lehte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hostimisteenuste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edendamiseks</a:t>
            </a:r>
            <a:endParaRPr lang="en-US" altLang="en-US" sz="3200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chemeClr val="accent1"/>
                </a:solidFill>
                <a:latin typeface="+mn-lt"/>
              </a:rPr>
              <a:t>3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42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4"/>
          <a:stretch/>
        </p:blipFill>
        <p:spPr>
          <a:xfrm>
            <a:off x="-1" y="-38099"/>
            <a:ext cx="6105704" cy="691133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38099"/>
            <a:ext cx="6174000" cy="688847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629218" y="3007605"/>
            <a:ext cx="495156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Причины</a:t>
            </a:r>
            <a:r>
              <a:rPr lang="en-US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Старый дизайн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Дизайнерские и системные ошибки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Упрощенное администрирование сайта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Перспектива дальнейшего развития проекта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Демонстрация престижа школы</a:t>
            </a:r>
            <a:endParaRPr lang="ru-RU" altLang="en-US" sz="20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endParaRPr lang="ru-RU" altLang="en-US" sz="2000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chemeClr val="accent1"/>
                </a:solidFill>
                <a:latin typeface="+mn-lt"/>
              </a:rPr>
              <a:t>4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25" y="597376"/>
            <a:ext cx="1782475" cy="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"/>
            <a:ext cx="9528772" cy="688847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5719"/>
            <a:ext cx="6174000" cy="688847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227179" y="3239345"/>
            <a:ext cx="5755639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старого веб-сайта</a:t>
            </a:r>
            <a:endParaRPr lang="et-EE" altLang="en-US" sz="2900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rgbClr val="353535"/>
                </a:solidFill>
                <a:latin typeface="+mn-lt"/>
              </a:rPr>
              <a:t>5</a:t>
            </a:r>
            <a:endParaRPr lang="en-US" dirty="0">
              <a:solidFill>
                <a:srgbClr val="353535"/>
              </a:solidFill>
              <a:latin typeface="+mn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25" y="597376"/>
            <a:ext cx="1782475" cy="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D77A06"/>
                </a:solidFill>
              </a:rPr>
              <a:t>Некорректный вывод ссылок</a:t>
            </a:r>
            <a:endParaRPr lang="ru-RU" dirty="0">
              <a:solidFill>
                <a:srgbClr val="D77A06"/>
              </a:solidFill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10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36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D77A06"/>
                </a:solidFill>
              </a:rPr>
              <a:t>  </a:t>
            </a:r>
            <a:r>
              <a:rPr lang="ru-RU" altLang="en-US" dirty="0" smtClean="0">
                <a:solidFill>
                  <a:srgbClr val="D77A06"/>
                </a:solidFill>
              </a:rPr>
              <a:t>Анализ </a:t>
            </a:r>
            <a:r>
              <a:rPr lang="en-US" altLang="en-US" dirty="0" smtClean="0">
                <a:solidFill>
                  <a:srgbClr val="D77A06"/>
                </a:solidFill>
              </a:rPr>
              <a:t>CMS</a:t>
            </a:r>
            <a:endParaRPr lang="en-US" altLang="en-US" dirty="0">
              <a:solidFill>
                <a:srgbClr val="D77A06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1676400" y="1255772"/>
            <a:ext cx="10515600" cy="5422981"/>
            <a:chOff x="2406764" y="1005170"/>
            <a:chExt cx="10450180" cy="5196540"/>
          </a:xfrm>
        </p:grpSpPr>
        <p:graphicFrame>
          <p:nvGraphicFramePr>
            <p:cNvPr id="5" name="Content Placeholder 10">
              <a:extLst>
                <a:ext uri="{FF2B5EF4-FFF2-40B4-BE49-F238E27FC236}">
                  <a16:creationId xmlns:a16="http://schemas.microsoft.com/office/drawing/2014/main" id="{A300AEF3-8C46-47F3-8888-1F672B4A4F3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07172580"/>
                </p:ext>
              </p:extLst>
            </p:nvPr>
          </p:nvGraphicFramePr>
          <p:xfrm>
            <a:off x="2406764" y="1005170"/>
            <a:ext cx="7763482" cy="48857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6288505" y="5890935"/>
              <a:ext cx="6568439" cy="310775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n-US" sz="1400" b="1" dirty="0" err="1">
                  <a:solidFill>
                    <a:schemeClr val="tx2"/>
                  </a:solidFill>
                </a:rPr>
                <a:t>Graafik</a:t>
              </a:r>
              <a:r>
                <a:rPr lang="en-US" sz="1400" b="1" dirty="0">
                  <a:solidFill>
                    <a:schemeClr val="tx2"/>
                  </a:solidFill>
                </a:rPr>
                <a:t> 1.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Reitinguandmed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olid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võetud</a:t>
              </a:r>
              <a:r>
                <a:rPr lang="en-US" sz="1400" dirty="0">
                  <a:solidFill>
                    <a:schemeClr val="tx2"/>
                  </a:solidFill>
                </a:rPr>
                <a:t>  itrack.ru. </a:t>
              </a:r>
              <a:r>
                <a:rPr lang="en-US" sz="1400" dirty="0" err="1">
                  <a:solidFill>
                    <a:schemeClr val="tx2"/>
                  </a:solidFill>
                </a:rPr>
                <a:t>veebilehelt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rgbClr val="66CCCC"/>
                </a:solidFill>
                <a:latin typeface="+mn-lt"/>
              </a:rPr>
              <a:t>6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25" y="597376"/>
            <a:ext cx="1782475" cy="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66CCCC"/>
                </a:solidFill>
                <a:latin typeface="Verdana" pitchFamily="34" charset="0"/>
              </a:rPr>
              <a:t>Wordpress</a:t>
            </a:r>
            <a:r>
              <a:rPr lang="en-US" altLang="en-US" dirty="0">
                <a:solidFill>
                  <a:srgbClr val="66CCCC"/>
                </a:solidFill>
                <a:latin typeface="Verdana" pitchFamily="34" charset="0"/>
              </a:rPr>
              <a:t> </a:t>
            </a:r>
            <a:r>
              <a:rPr lang="en-US" altLang="en-US" dirty="0" err="1">
                <a:solidFill>
                  <a:srgbClr val="66CCCC"/>
                </a:solidFill>
                <a:latin typeface="Verdana" pitchFamily="34" charset="0"/>
              </a:rPr>
              <a:t>analüüs</a:t>
            </a:r>
            <a:endParaRPr lang="ru-RU" dirty="0"/>
          </a:p>
        </p:txBody>
      </p:sp>
      <p:pic>
        <p:nvPicPr>
          <p:cNvPr id="1026" name="Picture 2" descr="WordPress.com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173"/>
            <a:ext cx="4236720" cy="423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rgbClr val="66CCCC"/>
                </a:solidFill>
                <a:latin typeface="+mn-lt"/>
              </a:rPr>
              <a:t>7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15" name="Picture 2" descr="Modx Logo Vector (.SVG)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958" y="1690688"/>
            <a:ext cx="3409541" cy="437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8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27669 0.0013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19"/>
            <a:ext cx="10412727" cy="6941818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9800" y="-45719"/>
            <a:ext cx="6172200" cy="6941818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7317735" y="3250775"/>
            <a:ext cx="3576328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t-EE" altLang="en-US" sz="29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Veebilehe käsitlus</a:t>
            </a:r>
            <a:endParaRPr lang="et-EE" altLang="en-US" sz="2900" dirty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rgbClr val="66CCCC"/>
                </a:solidFill>
                <a:latin typeface="+mn-lt"/>
              </a:rPr>
              <a:t>8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47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TPG">
      <a:dk1>
        <a:srgbClr val="1F1F1F"/>
      </a:dk1>
      <a:lt1>
        <a:srgbClr val="FFFFFF"/>
      </a:lt1>
      <a:dk2>
        <a:srgbClr val="1F1F1F"/>
      </a:dk2>
      <a:lt2>
        <a:srgbClr val="FFFFFF"/>
      </a:lt2>
      <a:accent1>
        <a:srgbClr val="002959"/>
      </a:accent1>
      <a:accent2>
        <a:srgbClr val="002959"/>
      </a:accent2>
      <a:accent3>
        <a:srgbClr val="002959"/>
      </a:accent3>
      <a:accent4>
        <a:srgbClr val="002959"/>
      </a:accent4>
      <a:accent5>
        <a:srgbClr val="002959"/>
      </a:accent5>
      <a:accent6>
        <a:srgbClr val="002959"/>
      </a:accent6>
      <a:hlink>
        <a:srgbClr val="002959"/>
      </a:hlink>
      <a:folHlink>
        <a:srgbClr val="00295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</TotalTime>
  <Words>373</Words>
  <Application>Microsoft Office PowerPoint</Application>
  <PresentationFormat>Широкоэкранный</PresentationFormat>
  <Paragraphs>108</Paragraphs>
  <Slides>29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Verdana</vt:lpstr>
      <vt:lpstr>Wingdings</vt:lpstr>
      <vt:lpstr>Тема Office</vt:lpstr>
      <vt:lpstr>Презентация PowerPoint</vt:lpstr>
      <vt:lpstr>Ettevõttest</vt:lpstr>
      <vt:lpstr>Презентация PowerPoint</vt:lpstr>
      <vt:lpstr>Презентация PowerPoint</vt:lpstr>
      <vt:lpstr>Презентация PowerPoint</vt:lpstr>
      <vt:lpstr>Некорректный вывод ссылок</vt:lpstr>
      <vt:lpstr>  Анализ CMS</vt:lpstr>
      <vt:lpstr>Wordpress analüüs</vt:lpstr>
      <vt:lpstr>Презентация PowerPoint</vt:lpstr>
      <vt:lpstr>Põhiversioon</vt:lpstr>
      <vt:lpstr>Mobiiliversioon</vt:lpstr>
      <vt:lpstr>AOS animation </vt:lpstr>
      <vt:lpstr>Презентация PowerPoint</vt:lpstr>
      <vt:lpstr>Ühenduse vorm</vt:lpstr>
      <vt:lpstr>Ühenduse vorm</vt:lpstr>
      <vt:lpstr>Ühenduse vorm</vt:lpstr>
      <vt:lpstr>Kaupade tabel</vt:lpstr>
      <vt:lpstr>Kaupade tabel</vt:lpstr>
      <vt:lpstr>Kaupade tabel</vt:lpstr>
      <vt:lpstr>Navigeerimismenüü</vt:lpstr>
      <vt:lpstr>Navigeerimismenüü</vt:lpstr>
      <vt:lpstr>Презентация PowerPoint</vt:lpstr>
      <vt:lpstr>Mitmekeelsus</vt:lpstr>
      <vt:lpstr>Mitmekeelsus</vt:lpstr>
      <vt:lpstr>Mitmekeelsus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Kaloid</dc:creator>
  <cp:lastModifiedBy>Kaloid</cp:lastModifiedBy>
  <cp:revision>63</cp:revision>
  <dcterms:created xsi:type="dcterms:W3CDTF">2020-05-26T17:27:07Z</dcterms:created>
  <dcterms:modified xsi:type="dcterms:W3CDTF">2020-11-20T12:25:25Z</dcterms:modified>
</cp:coreProperties>
</file>